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60" r:id="rId6"/>
    <p:sldId id="259" r:id="rId7"/>
    <p:sldId id="264" r:id="rId8"/>
    <p:sldId id="267" r:id="rId9"/>
    <p:sldId id="269" r:id="rId10"/>
    <p:sldId id="270" r:id="rId11"/>
    <p:sldId id="266" r:id="rId12"/>
    <p:sldId id="265" r:id="rId13"/>
    <p:sldId id="262" r:id="rId14"/>
    <p:sldId id="263" r:id="rId15"/>
    <p:sldId id="268" r:id="rId16"/>
  </p:sldIdLst>
  <p:sldSz cx="9144000" cy="5143500" type="screen16x9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orient="horz" pos="3003" userDrawn="1">
          <p15:clr>
            <a:srgbClr val="A4A3A4"/>
          </p15:clr>
        </p15:guide>
        <p15:guide id="6" orient="horz" pos="2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дим Дмитрієв" initials="ВД" lastIdx="1" clrIdx="0">
    <p:extLst>
      <p:ext uri="{19B8F6BF-5375-455C-9EA6-DF929625EA0E}">
        <p15:presenceInfo xmlns:p15="http://schemas.microsoft.com/office/powerpoint/2012/main" userId="Вадим Дмитріє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79438" autoAdjust="0"/>
  </p:normalViewPr>
  <p:slideViewPr>
    <p:cSldViewPr snapToGrid="0">
      <p:cViewPr>
        <p:scale>
          <a:sx n="100" d="100"/>
          <a:sy n="100" d="100"/>
        </p:scale>
        <p:origin x="1722" y="504"/>
      </p:cViewPr>
      <p:guideLst>
        <p:guide orient="horz" pos="1620"/>
        <p:guide pos="2880"/>
        <p:guide pos="499"/>
        <p:guide pos="5261"/>
        <p:guide orient="horz" pos="3003"/>
        <p:guide orient="horz" pos="2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45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09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e927b1db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e927b1db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927b1db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e927b1db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58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6b9ee01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6b9ee01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6b9ee01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6b9ee01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52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b9ee016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b9ee016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6b9ee016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6b9ee016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0614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54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79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12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581299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814413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51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722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74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93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29137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23801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044408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43791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00664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654538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7647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83464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004E-552A-4243-881A-989A0596EA51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" TargetMode="External"/><Relationship Id="rId3" Type="http://schemas.openxmlformats.org/officeDocument/2006/relationships/hyperlink" Target="https://datatracker.ietf.org/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cppreference.com/w/" TargetMode="External"/><Relationship Id="rId5" Type="http://schemas.openxmlformats.org/officeDocument/2006/relationships/hyperlink" Target="https://habr.com/ru/company/otus/blog/549814/" TargetMode="External"/><Relationship Id="rId4" Type="http://schemas.openxmlformats.org/officeDocument/2006/relationships/hyperlink" Target="https://www.geeksforgeeks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92163" y="3247998"/>
            <a:ext cx="4793141" cy="1895502"/>
          </a:xfrm>
          <a:prstGeom prst="rect">
            <a:avLst/>
          </a:prstGeom>
          <a:ln w="57150">
            <a:noFill/>
            <a:round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dirty="0">
                <a:latin typeface="Montserrat ExtraBold" pitchFamily="2" charset="-52"/>
              </a:rPr>
              <a:t>Корпоративний SOCKS5 Proxy</a:t>
            </a:r>
            <a:endParaRPr sz="4400" b="1" dirty="0">
              <a:latin typeface="Montserrat ExtraBold" pitchFamily="2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510AC-2E5E-456A-934A-90229F6F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73" y="445025"/>
            <a:ext cx="637065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latin typeface="Montserrat SemiBold" pitchFamily="2" charset="-52"/>
              </a:rPr>
              <a:t>Діаграми класів різних компонентів програми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9AC0B3-6D95-44C1-838E-57AD721B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3756274"/>
            <a:ext cx="5205046" cy="12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9F7F17-38DA-45CB-869E-F034D9F9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03" y="1416743"/>
            <a:ext cx="2726114" cy="203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59293F-7CD9-4852-81AC-257E70C2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658022"/>
            <a:ext cx="4111034" cy="19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96AA2-3E84-4D9C-B650-0A193CCA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03226"/>
            <a:ext cx="5710703" cy="937894"/>
          </a:xfrm>
        </p:spPr>
        <p:txBody>
          <a:bodyPr>
            <a:noAutofit/>
          </a:bodyPr>
          <a:lstStyle/>
          <a:p>
            <a:pPr algn="ctr"/>
            <a:r>
              <a:rPr lang="uk-UA" sz="2800" b="1" dirty="0">
                <a:latin typeface="Montserrat SemiBold" pitchFamily="2" charset="-52"/>
              </a:rPr>
              <a:t>Демонстрація </a:t>
            </a:r>
            <a:r>
              <a:rPr lang="en-US" sz="2800" b="1" dirty="0">
                <a:latin typeface="Montserrat SemiBold" pitchFamily="2" charset="-52"/>
              </a:rPr>
              <a:t>UI </a:t>
            </a:r>
            <a:r>
              <a:rPr lang="uk-UA" sz="2800" b="1" dirty="0">
                <a:latin typeface="Montserrat SemiBold" pitchFamily="2" charset="-52"/>
              </a:rPr>
              <a:t>інтерфейсу для перегляду бази </a:t>
            </a:r>
            <a:r>
              <a:rPr lang="uk-UA" sz="2800" b="1" dirty="0" err="1">
                <a:latin typeface="Montserrat SemiBold" pitchFamily="2" charset="-52"/>
              </a:rPr>
              <a:t>данних</a:t>
            </a:r>
            <a:endParaRPr lang="ru-RU" sz="2800" b="1" dirty="0">
              <a:latin typeface="Montserrat SemiBold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A6F6B9-1A01-4AF9-A5BC-3265FC6F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6" y="1823464"/>
            <a:ext cx="3599124" cy="2272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DC86C-0924-4CAB-B287-58FFE71A3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750118" y="1823464"/>
            <a:ext cx="3601720" cy="22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0496-5469-4BB9-A26D-8CD6C6D4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88" y="411163"/>
            <a:ext cx="6695824" cy="966787"/>
          </a:xfrm>
        </p:spPr>
        <p:txBody>
          <a:bodyPr>
            <a:noAutofit/>
          </a:bodyPr>
          <a:lstStyle/>
          <a:p>
            <a:pPr algn="ctr"/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Недоліки та можливості для розширення</a:t>
            </a:r>
            <a:r>
              <a:rPr lang="ru-RU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 </a:t>
            </a:r>
            <a:r>
              <a:rPr lang="uk-UA" sz="3200" b="1" kern="1200" dirty="0">
                <a:solidFill>
                  <a:srgbClr val="000000"/>
                </a:solidFill>
                <a:effectLst/>
                <a:latin typeface="Montserrat SemiBold" pitchFamily="2" charset="-52"/>
                <a:ea typeface="+mn-ea"/>
                <a:cs typeface="+mn-cs"/>
              </a:rPr>
              <a:t>функціоналу</a:t>
            </a:r>
            <a:endParaRPr lang="ru-RU" sz="3200" dirty="0">
              <a:latin typeface="Montserrat SemiBold" pitchFamily="2" charset="-52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A02676-B53C-4CD0-9EDE-B82B478548B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92162" y="2028915"/>
            <a:ext cx="7559675" cy="25648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ontserrat Medium" pitchFamily="2" charset="-52"/>
              </a:rPr>
              <a:t>BIND </a:t>
            </a:r>
            <a:r>
              <a:rPr lang="uk-UA" sz="2000" dirty="0">
                <a:latin typeface="Montserrat Medium" pitchFamily="2" charset="-52"/>
              </a:rPr>
              <a:t>та </a:t>
            </a:r>
            <a:r>
              <a:rPr lang="en-US" sz="2000" dirty="0">
                <a:latin typeface="Montserrat Medium" pitchFamily="2" charset="-52"/>
              </a:rPr>
              <a:t>UDP </a:t>
            </a:r>
            <a:r>
              <a:rPr lang="uk-UA" sz="2000" dirty="0">
                <a:latin typeface="Montserrat Medium" pitchFamily="2" charset="-52"/>
              </a:rPr>
              <a:t>з’єднання</a:t>
            </a:r>
          </a:p>
          <a:p>
            <a:r>
              <a:rPr lang="uk-UA" sz="2000" dirty="0">
                <a:latin typeface="Montserrat Medium" pitchFamily="2" charset="-52"/>
              </a:rPr>
              <a:t>Зміна </a:t>
            </a:r>
            <a:r>
              <a:rPr lang="uk-UA" sz="2000" dirty="0" err="1">
                <a:latin typeface="Montserrat Medium" pitchFamily="2" charset="-52"/>
              </a:rPr>
              <a:t>конфігу</a:t>
            </a:r>
            <a:r>
              <a:rPr lang="uk-UA" sz="2000" dirty="0">
                <a:latin typeface="Montserrat Medium" pitchFamily="2" charset="-52"/>
              </a:rPr>
              <a:t> за допомогою інтерфейсу </a:t>
            </a:r>
          </a:p>
          <a:p>
            <a:r>
              <a:rPr lang="uk-UA" sz="2000" dirty="0">
                <a:latin typeface="Montserrat Medium" pitchFamily="2" charset="-52"/>
              </a:rPr>
              <a:t>Перезапуск сервера через інтерфейс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5039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275762" y="1205805"/>
            <a:ext cx="2592475" cy="3602803"/>
          </a:xfrm>
          <a:prstGeom prst="rect">
            <a:avLst/>
          </a:prstGeom>
        </p:spPr>
        <p:txBody>
          <a:bodyPr spcFirstLastPara="1" wrap="square" lIns="91425" tIns="91425" rIns="91425" bIns="91425" numCol="1" spcCol="360000" anchor="t" anchorCtr="0">
            <a:normAutofit/>
          </a:bodyPr>
          <a:lstStyle/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3"/>
              </a:rPr>
              <a:t>https://datatracker.ietf.org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https://www.giac.org</a:t>
            </a:r>
            <a:endParaRPr lang="en-US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4"/>
              </a:rPr>
              <a:t>https://www.geeksforgeeks.org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</a:t>
            </a:r>
            <a:endParaRPr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https://www.openssh.com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1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-52"/>
              </a:rPr>
              <a:t>https://www.apriorit.com</a:t>
            </a:r>
            <a:endParaRPr lang="ru-RU" sz="1100" u="sng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96F67-17F9-45B1-B131-46CB5F9AE58C}"/>
              </a:ext>
            </a:extLst>
          </p:cNvPr>
          <p:cNvSpPr txBox="1"/>
          <p:nvPr/>
        </p:nvSpPr>
        <p:spPr>
          <a:xfrm>
            <a:off x="2400744" y="411163"/>
            <a:ext cx="4342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>
                <a:latin typeface="Montserrat SemiBold" pitchFamily="2" charset="-52"/>
              </a:rPr>
              <a:t>Джерела: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D8ACA-2321-42C0-8B8F-0B071AD09214}"/>
              </a:ext>
            </a:extLst>
          </p:cNvPr>
          <p:cNvSpPr txBox="1"/>
          <p:nvPr/>
        </p:nvSpPr>
        <p:spPr>
          <a:xfrm>
            <a:off x="1863725" y="1156384"/>
            <a:ext cx="541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>
                <a:latin typeface="Montserrat ExtraBold" pitchFamily="2" charset="-52"/>
              </a:rPr>
              <a:t>Дякуємо за увагу!</a:t>
            </a:r>
            <a:endParaRPr lang="ru-RU" sz="3600" dirty="0">
              <a:latin typeface="Montserrat ExtraBold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41FB7-A7FC-4006-9586-A41A7F0A9A91}"/>
              </a:ext>
            </a:extLst>
          </p:cNvPr>
          <p:cNvSpPr txBox="1"/>
          <p:nvPr/>
        </p:nvSpPr>
        <p:spPr>
          <a:xfrm>
            <a:off x="792164" y="2457450"/>
            <a:ext cx="755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Montserrat Medium" pitchFamily="2" charset="-52"/>
              </a:rPr>
              <a:t>Далі подивимось на роботу самої програми</a:t>
            </a:r>
            <a:endParaRPr lang="ru-RU" sz="20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C10B2-DC10-45E2-807B-EBA44F8F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>
                <a:latin typeface="Montserrat ExtraBold" pitchFamily="2" charset="-52"/>
              </a:rPr>
              <a:t>Питання та відповіді</a:t>
            </a:r>
            <a:endParaRPr lang="ru-RU" sz="4800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981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792162" y="526350"/>
            <a:ext cx="75596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Тютор: </a:t>
            </a:r>
            <a:endParaRPr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latin typeface="Montserrat Medium" pitchFamily="2" charset="-52"/>
              </a:rPr>
              <a:t>Л</a:t>
            </a:r>
            <a:r>
              <a:rPr lang="uk-UA" sz="2800" dirty="0">
                <a:latin typeface="Montserrat Medium" pitchFamily="2" charset="-52"/>
              </a:rPr>
              <a:t>а</a:t>
            </a:r>
            <a:r>
              <a:rPr lang="ru" sz="2800" dirty="0">
                <a:latin typeface="Montserrat Medium" pitchFamily="2" charset="-52"/>
              </a:rPr>
              <a:t>шко Дмитро</a:t>
            </a:r>
            <a:br>
              <a:rPr lang="ru" sz="2800" dirty="0">
                <a:latin typeface="Montserrat Medium" pitchFamily="2" charset="-52"/>
              </a:rPr>
            </a:br>
            <a:endParaRPr sz="2800" dirty="0">
              <a:latin typeface="Montserrat Medium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Montserrat Medium" pitchFamily="2" charset="-52"/>
              </a:rPr>
              <a:t>Розробники:</a:t>
            </a:r>
            <a:endParaRPr lang="ru-RU" sz="2800" b="1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>
                <a:latin typeface="Montserrat Medium" pitchFamily="2" charset="-52"/>
              </a:rPr>
              <a:t>Клепацький</a:t>
            </a:r>
            <a:r>
              <a:rPr lang="ru-RU" sz="2800" dirty="0">
                <a:latin typeface="Montserrat Medium" pitchFamily="2" charset="-52"/>
              </a:rPr>
              <a:t> Олег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Дмитрієв Вадим</a:t>
            </a:r>
            <a:endParaRPr sz="2800" dirty="0">
              <a:latin typeface="Montserrat Medium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Montserrat Medium" pitchFamily="2" charset="-52"/>
              </a:rPr>
              <a:t>Киричук Антон</a:t>
            </a:r>
            <a:endParaRPr sz="2800" dirty="0">
              <a:latin typeface="Montserrat Medium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698" y="411163"/>
            <a:ext cx="8520600" cy="601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Початкова задача</a:t>
            </a:r>
            <a:endParaRPr sz="3200" b="1" dirty="0">
              <a:latin typeface="Montserrat SemiBold" pitchFamily="2" charset="-52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287473" y="1134238"/>
            <a:ext cx="6569049" cy="810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SemiBold" pitchFamily="2" charset="-52"/>
              </a:rPr>
              <a:t>Розробка власної реалізації Proxy сервера з використанням протоколу SOCKS5.</a:t>
            </a:r>
            <a:endParaRPr lang="en-US" sz="2000" dirty="0">
              <a:latin typeface="Montserrat SemiBold" pitchFamily="2" charset="-5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2000" dirty="0">
                <a:latin typeface="Montserrat SemiBold" pitchFamily="2" charset="-52"/>
              </a:rPr>
            </a:br>
            <a:endParaRPr sz="2000" dirty="0">
              <a:latin typeface="Montserrat SemiBold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867C0-DD00-4ED6-A461-3257E27D18F5}"/>
              </a:ext>
            </a:extLst>
          </p:cNvPr>
          <p:cNvSpPr txBox="1"/>
          <p:nvPr/>
        </p:nvSpPr>
        <p:spPr>
          <a:xfrm>
            <a:off x="1013990" y="2155456"/>
            <a:ext cx="6659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SemiBold" pitchFamily="2" charset="-52"/>
              </a:rPr>
              <a:t>	</a:t>
            </a:r>
            <a:r>
              <a:rPr lang="ru-RU" sz="2000" dirty="0" err="1">
                <a:latin typeface="Montserrat SemiBold" pitchFamily="2" charset="-52"/>
              </a:rPr>
              <a:t>Основні</a:t>
            </a:r>
            <a:r>
              <a:rPr lang="ru-RU" sz="2000" dirty="0">
                <a:latin typeface="Montserrat SemiBold" pitchFamily="2" charset="-52"/>
              </a:rPr>
              <a:t> </a:t>
            </a:r>
            <a:r>
              <a:rPr lang="ru-RU" sz="2000" dirty="0" err="1">
                <a:latin typeface="Montserrat SemiBold" pitchFamily="2" charset="-52"/>
              </a:rPr>
              <a:t>вимоги</a:t>
            </a:r>
            <a:r>
              <a:rPr lang="ru-RU" sz="2000" dirty="0">
                <a:latin typeface="Montserrat SemiBold" pitchFamily="2" charset="-52"/>
              </a:rPr>
              <a:t>: </a:t>
            </a:r>
          </a:p>
          <a:p>
            <a:pPr marL="9144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1. </a:t>
            </a:r>
            <a:r>
              <a:rPr lang="uk-UA" sz="1400" dirty="0">
                <a:latin typeface="Montserrat Medium" pitchFamily="2" charset="-52"/>
              </a:rPr>
              <a:t>Використання С++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uk-UA" sz="1400" dirty="0">
                <a:latin typeface="Montserrat Medium" pitchFamily="2" charset="-52"/>
              </a:rPr>
              <a:t>2. </a:t>
            </a:r>
            <a:r>
              <a:rPr lang="uk-UA" sz="1400" dirty="0" err="1">
                <a:latin typeface="Montserrat Medium" pitchFamily="2" charset="-52"/>
              </a:rPr>
              <a:t>Кросс-платформенність</a:t>
            </a:r>
            <a:r>
              <a:rPr lang="ru-RU" sz="1400" dirty="0">
                <a:latin typeface="Montserrat Medium" pitchFamily="2" charset="-52"/>
              </a:rPr>
              <a:t>: </a:t>
            </a:r>
            <a:r>
              <a:rPr lang="uk-UA" sz="1400" dirty="0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Windows, Linux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3.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en-US" sz="1400" dirty="0">
                <a:latin typeface="Montserrat Medium" pitchFamily="2" charset="-52"/>
              </a:rPr>
              <a:t>SOCKS5 IPv4.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400" dirty="0">
                <a:latin typeface="Montserrat Medium" pitchFamily="2" charset="-52"/>
              </a:rPr>
              <a:t>4. </a:t>
            </a:r>
            <a:r>
              <a:rPr lang="ru-RU" sz="1400" dirty="0" err="1">
                <a:latin typeface="Montserrat Medium" pitchFamily="2" charset="-52"/>
              </a:rPr>
              <a:t>Підтримка</a:t>
            </a:r>
            <a:r>
              <a:rPr lang="ru-RU" sz="1400" dirty="0">
                <a:latin typeface="Montserrat Medium" pitchFamily="2" charset="-52"/>
              </a:rPr>
              <a:t> 10 тыс. </a:t>
            </a:r>
            <a:r>
              <a:rPr lang="ru-RU" sz="1400" dirty="0" err="1">
                <a:latin typeface="Montserrat Medium" pitchFamily="2" charset="-52"/>
              </a:rPr>
              <a:t>з’єднань</a:t>
            </a:r>
            <a:r>
              <a:rPr lang="ru-RU" sz="1400" dirty="0">
                <a:latin typeface="Montserrat Medium" pitchFamily="2" charset="-52"/>
              </a:rPr>
              <a:t> </a:t>
            </a:r>
            <a:r>
              <a:rPr lang="ru-RU" sz="1400" dirty="0" err="1">
                <a:latin typeface="Montserrat Medium" pitchFamily="2" charset="-52"/>
              </a:rPr>
              <a:t>одночасно</a:t>
            </a:r>
            <a:r>
              <a:rPr lang="ru-RU" sz="1400" dirty="0">
                <a:latin typeface="Montserrat Medium" pitchFamily="2" charset="-52"/>
              </a:rPr>
              <a:t>.</a:t>
            </a: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400" dirty="0">
                <a:latin typeface="Montserrat Medium" pitchFamily="2" charset="-52"/>
              </a:rPr>
              <a:t>5. </a:t>
            </a:r>
            <a:r>
              <a:rPr lang="ru-RU" sz="1400" dirty="0" err="1">
                <a:latin typeface="Montserrat Medium" pitchFamily="2" charset="-52"/>
              </a:rPr>
              <a:t>Накопичення</a:t>
            </a:r>
            <a:r>
              <a:rPr lang="ru-RU" sz="1400" dirty="0">
                <a:latin typeface="Montserrat Medium" pitchFamily="2" charset="-52"/>
              </a:rPr>
              <a:t> та </a:t>
            </a:r>
            <a:r>
              <a:rPr lang="ru-RU" sz="1400" dirty="0" err="1">
                <a:latin typeface="Montserrat Medium" pitchFamily="2" charset="-52"/>
              </a:rPr>
              <a:t>відображення</a:t>
            </a:r>
            <a:r>
              <a:rPr lang="ru-RU" sz="1400" dirty="0">
                <a:latin typeface="Montserrat Medium" pitchFamily="2" charset="-52"/>
              </a:rPr>
              <a:t> статистики по </a:t>
            </a:r>
            <a:r>
              <a:rPr lang="ru-RU" sz="1400" dirty="0" err="1">
                <a:latin typeface="Montserrat Medium" pitchFamily="2" charset="-52"/>
              </a:rPr>
              <a:t>з’єднанням</a:t>
            </a:r>
            <a:r>
              <a:rPr lang="ru-RU" sz="1400" dirty="0">
                <a:latin typeface="Montserrat Medium" pitchFamily="2" charset="-52"/>
              </a:rPr>
              <a:t>(</a:t>
            </a:r>
            <a:r>
              <a:rPr lang="en-US" sz="1400" dirty="0">
                <a:latin typeface="Montserrat Medium" pitchFamily="2" charset="-52"/>
              </a:rPr>
              <a:t>local IP, remote IP, ports).</a:t>
            </a:r>
            <a:endParaRPr lang="ru-RU" sz="1600" dirty="0">
              <a:latin typeface="Montserrat Medium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B386-3197-4048-91B1-FF7BD4BFEC97}"/>
              </a:ext>
            </a:extLst>
          </p:cNvPr>
          <p:cNvSpPr txBox="1"/>
          <p:nvPr/>
        </p:nvSpPr>
        <p:spPr>
          <a:xfrm>
            <a:off x="1013991" y="3470453"/>
            <a:ext cx="665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Montserrat Medium" pitchFamily="2" charset="-52"/>
              </a:rPr>
              <a:t>	</a:t>
            </a:r>
            <a:endParaRPr lang="ru-RU"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148A0-D90E-4F6C-9A3D-253D49F3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779996"/>
            <a:ext cx="7399725" cy="5727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itchFamily="2" charset="-52"/>
              </a:rPr>
              <a:t>Додаткові можливості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Montserrat SemiBold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EB52C4-9A87-4362-82E8-F3267FE83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901" y="1834957"/>
            <a:ext cx="8099938" cy="2422489"/>
          </a:xfrm>
        </p:spPr>
        <p:txBody>
          <a:bodyPr/>
          <a:lstStyle/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1.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Реалізація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SOCKS4</a:t>
            </a:r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2.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Підтримка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IPv6.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3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 Database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збереження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4.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UI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для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відображення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статистики.</a:t>
            </a:r>
          </a:p>
          <a:p>
            <a:pPr marL="5905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5.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Створення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інсталятора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itchFamily="2" charset="-52"/>
              </a:rPr>
              <a:t>.</a:t>
            </a:r>
          </a:p>
          <a:p>
            <a:pPr marL="5905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Montserrat Medium" pitchFamily="2" charset="-52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7;p17">
            <a:extLst>
              <a:ext uri="{FF2B5EF4-FFF2-40B4-BE49-F238E27FC236}">
                <a16:creationId xmlns:a16="http://schemas.microsoft.com/office/drawing/2014/main" id="{A22A829C-9F6A-45AD-8501-42AE7216326E}"/>
              </a:ext>
            </a:extLst>
          </p:cNvPr>
          <p:cNvSpPr txBox="1"/>
          <p:nvPr/>
        </p:nvSpPr>
        <p:spPr>
          <a:xfrm>
            <a:off x="778032" y="3271362"/>
            <a:ext cx="3591144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Montserrat Medium" pitchFamily="2" charset="-52"/>
              </a:rPr>
              <a:t>Статистика/ база </a:t>
            </a:r>
            <a:r>
              <a:rPr lang="uk-UA" sz="2000" dirty="0" err="1">
                <a:latin typeface="Montserrat Medium" pitchFamily="2" charset="-52"/>
              </a:rPr>
              <a:t>данних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sqLite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01350" y="445024"/>
            <a:ext cx="7341300" cy="71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latin typeface="Montserrat SemiBold" pitchFamily="2" charset="-52"/>
              </a:rPr>
              <a:t>Технології та ПО</a:t>
            </a:r>
            <a:endParaRPr sz="2800" b="1" dirty="0">
              <a:latin typeface="Montserrat SemiBold" pitchFamily="2" charset="-52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792163" y="1145861"/>
            <a:ext cx="48306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Мови програмування: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 Medium" pitchFamily="2" charset="-52"/>
              </a:rPr>
              <a:t>С</a:t>
            </a:r>
            <a:r>
              <a:rPr lang="ru" sz="1600" dirty="0">
                <a:latin typeface="Montserrat Medium" pitchFamily="2" charset="-52"/>
              </a:rPr>
              <a:t>++, </a:t>
            </a:r>
            <a:r>
              <a:rPr lang="en-US" sz="1600" dirty="0">
                <a:latin typeface="Montserrat Medium" pitchFamily="2" charset="-52"/>
              </a:rPr>
              <a:t>QML</a:t>
            </a:r>
            <a:endParaRPr lang="ru-RU" sz="1600" dirty="0">
              <a:latin typeface="Montserrat Medium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15B1E8-E6A6-4C89-B5A3-FC8CC955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07" y="750388"/>
            <a:ext cx="1187772" cy="11877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073CB-5845-44A5-8CEB-09F17D81D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76" y="2074828"/>
            <a:ext cx="993844" cy="993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CA62DD-7A68-421D-B0ED-3C5427505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61" y="1938160"/>
            <a:ext cx="1127218" cy="12671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55DE3B-2BE3-46BF-BDC3-52B00F55E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73" y="3467878"/>
            <a:ext cx="976440" cy="716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790993-96C7-4EA3-9F15-EC0D3C0AD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520" y="2123709"/>
            <a:ext cx="911598" cy="911596"/>
          </a:xfrm>
          <a:prstGeom prst="rect">
            <a:avLst/>
          </a:prstGeom>
        </p:spPr>
      </p:pic>
      <p:sp>
        <p:nvSpPr>
          <p:cNvPr id="17" name="Google Shape;77;p17">
            <a:extLst>
              <a:ext uri="{FF2B5EF4-FFF2-40B4-BE49-F238E27FC236}">
                <a16:creationId xmlns:a16="http://schemas.microsoft.com/office/drawing/2014/main" id="{5F8B2D3E-9217-4CEA-8F44-84DA6842298A}"/>
              </a:ext>
            </a:extLst>
          </p:cNvPr>
          <p:cNvSpPr txBox="1"/>
          <p:nvPr/>
        </p:nvSpPr>
        <p:spPr>
          <a:xfrm>
            <a:off x="792163" y="1851758"/>
            <a:ext cx="28738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Montserrat Medium" pitchFamily="2" charset="-52"/>
              </a:rPr>
              <a:t>Серверна частина: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boost.asio</a:t>
            </a:r>
          </a:p>
        </p:txBody>
      </p:sp>
      <p:sp>
        <p:nvSpPr>
          <p:cNvPr id="18" name="Google Shape;77;p17">
            <a:extLst>
              <a:ext uri="{FF2B5EF4-FFF2-40B4-BE49-F238E27FC236}">
                <a16:creationId xmlns:a16="http://schemas.microsoft.com/office/drawing/2014/main" id="{467C31EC-D962-423B-B5C6-1B79859F5E78}"/>
              </a:ext>
            </a:extLst>
          </p:cNvPr>
          <p:cNvSpPr txBox="1"/>
          <p:nvPr/>
        </p:nvSpPr>
        <p:spPr>
          <a:xfrm>
            <a:off x="792163" y="2521097"/>
            <a:ext cx="270585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" sz="2000" dirty="0">
                <a:latin typeface="Montserrat Medium" pitchFamily="2" charset="-52"/>
              </a:rPr>
              <a:t>UI інтерфейс: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1400" dirty="0">
                <a:latin typeface="Montserrat Medium" pitchFamily="2" charset="-52"/>
              </a:rPr>
              <a:t>qt</a:t>
            </a:r>
            <a:r>
              <a:rPr lang="en-US" sz="1400" dirty="0">
                <a:latin typeface="Montserrat Medium" pitchFamily="2" charset="-52"/>
              </a:rPr>
              <a:t>, QML</a:t>
            </a:r>
            <a:endParaRPr sz="1400" dirty="0">
              <a:latin typeface="Montserrat Medium" pitchFamily="2" charset="-52"/>
            </a:endParaRPr>
          </a:p>
        </p:txBody>
      </p:sp>
      <p:sp>
        <p:nvSpPr>
          <p:cNvPr id="13" name="Google Shape;77;p17">
            <a:extLst>
              <a:ext uri="{FF2B5EF4-FFF2-40B4-BE49-F238E27FC236}">
                <a16:creationId xmlns:a16="http://schemas.microsoft.com/office/drawing/2014/main" id="{6FEAF977-A1A0-42F6-9C42-34AEA0B3C618}"/>
              </a:ext>
            </a:extLst>
          </p:cNvPr>
          <p:cNvSpPr txBox="1"/>
          <p:nvPr/>
        </p:nvSpPr>
        <p:spPr>
          <a:xfrm>
            <a:off x="792163" y="3971457"/>
            <a:ext cx="359114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>
                <a:latin typeface="Montserrat Medium" pitchFamily="2" charset="-52"/>
              </a:rPr>
              <a:t>ПО</a:t>
            </a:r>
            <a:r>
              <a:rPr lang="ru-RU" sz="1800" dirty="0">
                <a:latin typeface="Montserrat Medium" pitchFamily="2" charset="-52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Visual Studio 2022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Medium" pitchFamily="2" charset="-52"/>
              </a:rPr>
              <a:t>QT Creator</a:t>
            </a:r>
            <a:endParaRPr sz="1400" dirty="0">
              <a:latin typeface="Montserrat Medium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7" grpId="0"/>
      <p:bldP spid="17" grpId="0"/>
      <p:bldP spid="1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976EF33-2CA7-4A95-8893-C7CC16C70CD8}"/>
              </a:ext>
            </a:extLst>
          </p:cNvPr>
          <p:cNvSpPr txBox="1"/>
          <p:nvPr/>
        </p:nvSpPr>
        <p:spPr>
          <a:xfrm>
            <a:off x="1713697" y="1432395"/>
            <a:ext cx="57166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0.   </a:t>
            </a:r>
            <a:r>
              <a:rPr lang="uk-UA" dirty="0" err="1">
                <a:latin typeface="Montserrat Medium" pitchFamily="2" charset="-52"/>
              </a:rPr>
              <a:t>Софт</a:t>
            </a:r>
            <a:r>
              <a:rPr lang="uk-UA" dirty="0">
                <a:latin typeface="Montserrat Medium" pitchFamily="2" charset="-52"/>
              </a:rPr>
              <a:t> завдання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Ознайомлення з технологіями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основного потоку SOCKS5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Реалізація сесій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Обв'язка (логер, </a:t>
            </a:r>
            <a:r>
              <a:rPr lang="uk-UA" dirty="0" err="1">
                <a:latin typeface="Montserrat Medium" pitchFamily="2" charset="-52"/>
              </a:rPr>
              <a:t>конфіг</a:t>
            </a:r>
            <a:r>
              <a:rPr lang="uk-UA" dirty="0">
                <a:latin typeface="Montserrat Medium" pitchFamily="2" charset="-52"/>
              </a:rPr>
              <a:t> і </a:t>
            </a:r>
            <a:r>
              <a:rPr lang="uk-UA" dirty="0" err="1">
                <a:latin typeface="Montserrat Medium" pitchFamily="2" charset="-52"/>
              </a:rPr>
              <a:t>т.д</a:t>
            </a:r>
            <a:r>
              <a:rPr lang="uk-UA" dirty="0">
                <a:latin typeface="Montserrat Medium" pitchFamily="2" charset="-52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Сервіси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Розробка додаткових можливостей</a:t>
            </a:r>
            <a:endParaRPr lang="ru-RU" dirty="0">
              <a:latin typeface="Montserrat Medium" pitchFamily="2" charset="-52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dirty="0">
                <a:latin typeface="Montserrat Medium" pitchFamily="2" charset="-52"/>
              </a:rPr>
              <a:t>Тестування та налагодження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1A635-2752-4C32-94E0-F27DAA58C3A8}"/>
              </a:ext>
            </a:extLst>
          </p:cNvPr>
          <p:cNvSpPr txBox="1"/>
          <p:nvPr/>
        </p:nvSpPr>
        <p:spPr>
          <a:xfrm>
            <a:off x="3122725" y="417152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latin typeface="Montserrat SemiBold" pitchFamily="2" charset="-52"/>
              </a:rPr>
              <a:t>Основний</a:t>
            </a:r>
            <a:r>
              <a:rPr lang="uk-UA" sz="3200" dirty="0">
                <a:latin typeface="Montserrat SemiBold" pitchFamily="2" charset="-52"/>
              </a:rPr>
              <a:t> </a:t>
            </a:r>
            <a:r>
              <a:rPr lang="uk-UA" sz="3200" b="1" dirty="0">
                <a:latin typeface="Montserrat SemiBold" pitchFamily="2" charset="-52"/>
              </a:rPr>
              <a:t>план</a:t>
            </a:r>
            <a:endParaRPr lang="ru-RU" sz="3200" b="1" dirty="0">
              <a:latin typeface="Montserrat SemiBold" pitchFamily="2" charset="-5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F6F8C92-7D62-40CE-86AF-58E5C0B4E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62997"/>
              </p:ext>
            </p:extLst>
          </p:nvPr>
        </p:nvGraphicFramePr>
        <p:xfrm>
          <a:off x="3020763" y="411164"/>
          <a:ext cx="3250498" cy="4321167"/>
        </p:xfrm>
        <a:graphic>
          <a:graphicData uri="http://schemas.openxmlformats.org/drawingml/2006/table">
            <a:tbl>
              <a:tblPr/>
              <a:tblGrid>
                <a:gridCol w="247827">
                  <a:extLst>
                    <a:ext uri="{9D8B030D-6E8A-4147-A177-3AD203B41FA5}">
                      <a16:colId xmlns:a16="http://schemas.microsoft.com/office/drawing/2014/main" val="2276497138"/>
                    </a:ext>
                  </a:extLst>
                </a:gridCol>
                <a:gridCol w="1260691">
                  <a:extLst>
                    <a:ext uri="{9D8B030D-6E8A-4147-A177-3AD203B41FA5}">
                      <a16:colId xmlns:a16="http://schemas.microsoft.com/office/drawing/2014/main" val="720245425"/>
                    </a:ext>
                  </a:extLst>
                </a:gridCol>
                <a:gridCol w="319663">
                  <a:extLst>
                    <a:ext uri="{9D8B030D-6E8A-4147-A177-3AD203B41FA5}">
                      <a16:colId xmlns:a16="http://schemas.microsoft.com/office/drawing/2014/main" val="159156701"/>
                    </a:ext>
                  </a:extLst>
                </a:gridCol>
                <a:gridCol w="344804">
                  <a:extLst>
                    <a:ext uri="{9D8B030D-6E8A-4147-A177-3AD203B41FA5}">
                      <a16:colId xmlns:a16="http://schemas.microsoft.com/office/drawing/2014/main" val="2865933514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385439679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4005539210"/>
                    </a:ext>
                  </a:extLst>
                </a:gridCol>
                <a:gridCol w="359171">
                  <a:extLst>
                    <a:ext uri="{9D8B030D-6E8A-4147-A177-3AD203B41FA5}">
                      <a16:colId xmlns:a16="http://schemas.microsoft.com/office/drawing/2014/main" val="2932088353"/>
                    </a:ext>
                  </a:extLst>
                </a:gridCol>
              </a:tblGrid>
              <a:tr h="17842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Номер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Назва 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Оціночний час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Витрачений час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Вадим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Олег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Антон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8162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rtl="0" fontAlgn="t"/>
                      <a:endParaRPr lang="ru-RU" sz="60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Мітинги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27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27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3156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0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Софт завдання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07365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Планування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61611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Створення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en-US" sz="500" dirty="0">
                          <a:effectLst/>
                        </a:rPr>
                        <a:t>UML </a:t>
                      </a:r>
                      <a:r>
                        <a:rPr lang="ru-RU" sz="500" dirty="0" err="1">
                          <a:effectLst/>
                        </a:rPr>
                        <a:t>діаграм</a:t>
                      </a:r>
                      <a:endParaRPr lang="ru-RU" sz="500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238363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Презентація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650595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0.4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План робіт із розділеними між членами команди завданнями - карта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26041"/>
                  </a:ext>
                </a:extLst>
              </a:tr>
              <a:tr h="96215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Ознайомлення з технологіями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998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основного потоку </a:t>
                      </a:r>
                      <a:r>
                        <a:rPr lang="en-US" sz="500" b="1">
                          <a:effectLst/>
                        </a:rPr>
                        <a:t>SOCKS5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76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Створення основи, що стабільно працює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12210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2.2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Оптимізація під лінукс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4482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Реалізація сесій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097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Сесії без автентифікації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66153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автентифікації(хардкод масивом у файлі)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53253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3.3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автентифікації з читанням логінів паролів користувачів з конфігу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8144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 dirty="0" err="1">
                          <a:effectLst/>
                        </a:rPr>
                        <a:t>Тестування</a:t>
                      </a:r>
                      <a:r>
                        <a:rPr lang="ru-RU" sz="500" b="1" dirty="0">
                          <a:effectLst/>
                        </a:rPr>
                        <a:t> та </a:t>
                      </a:r>
                      <a:r>
                        <a:rPr lang="ru-RU" sz="500" b="1" dirty="0" err="1">
                          <a:effectLst/>
                        </a:rPr>
                        <a:t>налагодження</a:t>
                      </a:r>
                      <a:endParaRPr lang="ru-RU" sz="500" b="1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930234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5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Обв'язка (логер, конфіг і т.д.)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56,5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6955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dirty="0" err="1">
                          <a:effectLst/>
                        </a:rPr>
                        <a:t>Пошук</a:t>
                      </a:r>
                      <a:r>
                        <a:rPr lang="ru-RU" sz="500" dirty="0">
                          <a:effectLst/>
                        </a:rPr>
                        <a:t> </a:t>
                      </a:r>
                      <a:r>
                        <a:rPr lang="ru-RU" sz="500" dirty="0" err="1">
                          <a:effectLst/>
                        </a:rPr>
                        <a:t>логера</a:t>
                      </a:r>
                      <a:endParaRPr lang="ru-RU" sz="500" dirty="0">
                        <a:effectLst/>
                      </a:endParaRP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069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парсера для конфігу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46936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логера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19,5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19,5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609259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5.4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парсера для конфігу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dirty="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70251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5.5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</a:rPr>
                        <a:t>Підключення класу статистики до сsv файл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312263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6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Сервіси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040524"/>
                  </a:ext>
                </a:extLst>
              </a:tr>
              <a:tr h="17842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Пошук інформації та вивчення віндовс сервісів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6,0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26874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</a:t>
                      </a:r>
                      <a:r>
                        <a:rPr lang="en-US" sz="500">
                          <a:effectLst/>
                        </a:rPr>
                        <a:t>Windows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66174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6.3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 сервісів у Лінукс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3244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7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Ввести підтримку </a:t>
                      </a:r>
                      <a:r>
                        <a:rPr lang="en-US" sz="500" b="1">
                          <a:effectLst/>
                        </a:rPr>
                        <a:t>IPV6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863867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8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500" b="1">
                          <a:effectLst/>
                        </a:rPr>
                        <a:t>Database </a:t>
                      </a:r>
                      <a:r>
                        <a:rPr lang="ru-RU" sz="500" b="1">
                          <a:effectLst/>
                        </a:rPr>
                        <a:t>для збереження статистики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7088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8.1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Вивчення варіантів використання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5943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8.2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Підключення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08851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9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Створення </a:t>
                      </a:r>
                      <a:r>
                        <a:rPr lang="en-US" sz="500" b="1">
                          <a:effectLst/>
                        </a:rPr>
                        <a:t>UI </a:t>
                      </a:r>
                      <a:r>
                        <a:rPr lang="ru-RU" sz="500" b="1">
                          <a:effectLst/>
                        </a:rPr>
                        <a:t>для статистики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8,0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24,0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973162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9.1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Проектування інтерфейсу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3,0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282028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>
                          <a:effectLst/>
                        </a:rPr>
                        <a:t>9.2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Реалізація інтерфейсу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5,0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22,0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827796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500" b="1">
                          <a:effectLst/>
                        </a:rPr>
                        <a:t>10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 b="1">
                          <a:effectLst/>
                        </a:rPr>
                        <a:t>Тестування та налагодження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40,0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>
                          <a:effectLst/>
                        </a:rPr>
                        <a:t>1,0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10605"/>
                  </a:ext>
                </a:extLst>
              </a:tr>
              <a:tr h="112657">
                <a:tc>
                  <a:txBody>
                    <a:bodyPr/>
                    <a:lstStyle/>
                    <a:p>
                      <a:pPr rtl="0" fontAlgn="b"/>
                      <a:endParaRPr lang="ru-RU" sz="600">
                        <a:effectLst/>
                      </a:endParaRP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500">
                          <a:effectLst/>
                        </a:rPr>
                        <a:t>Підсумок усього часу</a:t>
                      </a:r>
                    </a:p>
                  </a:txBody>
                  <a:tcPr marL="9734" marR="9734" marT="6490" marB="649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600">
                          <a:effectLst/>
                        </a:rPr>
                        <a:t>187,0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</a:rPr>
                        <a:t>159,0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63,00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</a:rPr>
                        <a:t>53,00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dirty="0">
                          <a:effectLst/>
                        </a:rPr>
                        <a:t>43,00</a:t>
                      </a:r>
                    </a:p>
                  </a:txBody>
                  <a:tcPr marL="9734" marR="9734" marT="6490" marB="649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101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5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E7827-6FFC-4210-9C9A-59C889C2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06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</a:t>
            </a:r>
            <a:r>
              <a:rPr lang="ru-RU" dirty="0">
                <a:latin typeface="Montserrat SemiBold" pitchFamily="2" charset="-52"/>
              </a:rPr>
              <a:t> </a:t>
            </a:r>
            <a:r>
              <a:rPr lang="uk-UA" sz="3100" dirty="0">
                <a:latin typeface="Montserrat SemiBold" pitchFamily="2" charset="-52"/>
              </a:rPr>
              <a:t>діаграми</a:t>
            </a:r>
            <a:r>
              <a:rPr lang="uk-UA" dirty="0">
                <a:latin typeface="Montserrat SemiBold" pitchFamily="2" charset="-52"/>
              </a:rPr>
              <a:t>: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E498F-1463-4677-80FE-D862F51D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39" y="796660"/>
            <a:ext cx="3812522" cy="41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3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088CD-A009-48F6-8CFD-9BECC0DB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tserrat SemiBold" pitchFamily="2" charset="-52"/>
              </a:rPr>
              <a:t>UML </a:t>
            </a:r>
            <a:r>
              <a:rPr lang="uk-UA" dirty="0">
                <a:latin typeface="Montserrat SemiBold" pitchFamily="2" charset="-52"/>
              </a:rPr>
              <a:t>Діаграма </a:t>
            </a:r>
            <a:r>
              <a:rPr lang="en-US" dirty="0">
                <a:latin typeface="Montserrat SemiBold" pitchFamily="2" charset="-52"/>
              </a:rPr>
              <a:t>UI </a:t>
            </a:r>
            <a:r>
              <a:rPr lang="uk-UA" dirty="0">
                <a:latin typeface="Montserrat SemiBold" pitchFamily="2" charset="-52"/>
              </a:rPr>
              <a:t>інтерфейсу</a:t>
            </a:r>
            <a:endParaRPr lang="ru-RU" dirty="0">
              <a:latin typeface="Montserrat SemiBold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3C468-59E4-4D35-A50E-EC0D8726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2" y="1124423"/>
            <a:ext cx="7857408" cy="34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00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E8223E02-9486-471C-B5F8-96C7E6A2EFB2}" vid="{CB8ABE67-81CC-41C9-99C8-08B473EED65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1137</TotalTime>
  <Words>563</Words>
  <Application>Microsoft Office PowerPoint</Application>
  <PresentationFormat>Экран (16:9)</PresentationFormat>
  <Paragraphs>238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Montserrat ExtraBold</vt:lpstr>
      <vt:lpstr>Montserrat Medium</vt:lpstr>
      <vt:lpstr>Montserrat SemiBold</vt:lpstr>
      <vt:lpstr>Тема1</vt:lpstr>
      <vt:lpstr>Корпоративний SOCKS5 Proxy</vt:lpstr>
      <vt:lpstr>Тютор:  Лашко Дмитро  Розробники: Клепацький Олег Дмитрієв Вадим Киричук Антон</vt:lpstr>
      <vt:lpstr>Початкова задача</vt:lpstr>
      <vt:lpstr>Додаткові можливості</vt:lpstr>
      <vt:lpstr>Технології та ПО</vt:lpstr>
      <vt:lpstr>Презентация PowerPoint</vt:lpstr>
      <vt:lpstr>Презентация PowerPoint</vt:lpstr>
      <vt:lpstr>UML діаграми:</vt:lpstr>
      <vt:lpstr>UML Діаграма UI інтерфейсу</vt:lpstr>
      <vt:lpstr>Діаграми класів різних компонентів програми</vt:lpstr>
      <vt:lpstr>Демонстрація UI інтерфейсу для перегляду бази данних</vt:lpstr>
      <vt:lpstr>Недоліки та можливості для розширення функціоналу</vt:lpstr>
      <vt:lpstr>Презентация PowerPoint</vt:lpstr>
      <vt:lpstr>Презентация PowerPoint</vt:lpstr>
      <vt:lpstr>Питання та відповіді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Корпоративний SOCKS5 Proxy</dc:title>
  <dc:creator>Вадим Дмитрієв</dc:creator>
  <cp:lastModifiedBy>Вадим Дмитрієв</cp:lastModifiedBy>
  <cp:revision>55</cp:revision>
  <dcterms:modified xsi:type="dcterms:W3CDTF">2022-08-01T15:54:45Z</dcterms:modified>
</cp:coreProperties>
</file>